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9"/>
  </p:notesMasterIdLst>
  <p:sldIdLst>
    <p:sldId id="400" r:id="rId2"/>
    <p:sldId id="448" r:id="rId3"/>
    <p:sldId id="425" r:id="rId4"/>
    <p:sldId id="444" r:id="rId5"/>
    <p:sldId id="440" r:id="rId6"/>
    <p:sldId id="441" r:id="rId7"/>
    <p:sldId id="446" r:id="rId8"/>
  </p:sldIdLst>
  <p:sldSz cx="9144000" cy="5143500" type="screen16x9"/>
  <p:notesSz cx="6858000" cy="9144000"/>
  <p:embeddedFontLst>
    <p:embeddedFont>
      <p:font typeface="Cambria" panose="02040503050406030204" pitchFamily="18" charset="0"/>
      <p:regular r:id="rId10"/>
      <p:bold r:id="rId11"/>
      <p:italic r:id="rId12"/>
      <p:boldItalic r:id="rId13"/>
    </p:embeddedFont>
    <p:embeddedFont>
      <p:font typeface="Algerian" panose="020B0604020202020204" charset="0"/>
      <p:regular r:id="rId14"/>
    </p:embeddedFont>
    <p:embeddedFont>
      <p:font typeface="Fredoka One" panose="020B0604020202020204" charset="0"/>
      <p:regular r:id="rId15"/>
    </p:embeddedFont>
    <p:embeddedFont>
      <p:font typeface="Raleway" panose="020B0604020202020204" charset="0"/>
      <p:regular r:id="rId16"/>
      <p:bold r:id="rId17"/>
      <p:italic r:id="rId18"/>
      <p:boldItalic r:id="rId19"/>
    </p:embeddedFont>
    <p:embeddedFont>
      <p:font typeface="Fira Sans Condensed ExtraBold" panose="020B0604020202020204" charset="0"/>
      <p:bold r:id="rId20"/>
      <p:boldItalic r:id="rId21"/>
    </p:embeddedFont>
    <p:embeddedFont>
      <p:font typeface="Barlow" panose="020B0604020202020204" charset="0"/>
      <p:regular r:id="rId22"/>
      <p:bold r:id="rId23"/>
      <p:italic r:id="rId24"/>
      <p:boldItalic r:id="rId25"/>
    </p:embeddedFont>
    <p:embeddedFont>
      <p:font typeface="Cambria Math" panose="02040503050406030204" pitchFamily="18" charset="0"/>
      <p:regular r:id="rId26"/>
    </p:embeddedFont>
    <p:embeddedFont>
      <p:font typeface="Squada One"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esh de villiers" initials="rv" lastIdx="1" clrIdx="0">
    <p:extLst>
      <p:ext uri="{19B8F6BF-5375-455C-9EA6-DF929625EA0E}">
        <p15:presenceInfo xmlns:p15="http://schemas.microsoft.com/office/powerpoint/2012/main" userId="0bde652fbc22c9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DA36"/>
    <a:srgbClr val="E89E18"/>
    <a:srgbClr val="2ECC4C"/>
    <a:srgbClr val="669900"/>
    <a:srgbClr val="FFFF8F"/>
    <a:srgbClr val="DAC2EC"/>
    <a:srgbClr val="FFECAF"/>
    <a:srgbClr val="FFB9B9"/>
    <a:srgbClr val="D8EEC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41AE4-29CA-49B4-99A8-09D1E0EC09DD}">
  <a:tblStyle styleId="{B4E41AE4-29CA-49B4-99A8-09D1E0EC0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92" d="100"/>
          <a:sy n="92" d="100"/>
        </p:scale>
        <p:origin x="4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commentAuthors" Target="commentAuthor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320894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8" r:id="rId3"/>
    <p:sldLayoutId id="2147483661" r:id="rId4"/>
    <p:sldLayoutId id="2147483673" r:id="rId5"/>
    <p:sldLayoutId id="2147483684"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97409-C1F9-B3E2-5E28-B219D007670B}"/>
              </a:ext>
            </a:extLst>
          </p:cNvPr>
          <p:cNvPicPr>
            <a:picLocks noChangeAspect="1"/>
          </p:cNvPicPr>
          <p:nvPr/>
        </p:nvPicPr>
        <p:blipFill>
          <a:blip r:embed="rId4"/>
          <a:stretch>
            <a:fillRect/>
          </a:stretch>
        </p:blipFill>
        <p:spPr>
          <a:xfrm>
            <a:off x="0" y="0"/>
            <a:ext cx="9144000" cy="5143500"/>
          </a:xfrm>
          <a:prstGeom prst="rect">
            <a:avLst/>
          </a:prstGeom>
        </p:spPr>
      </p:pic>
      <p:pic>
        <p:nvPicPr>
          <p:cNvPr id="3" name="Get Pumped Countdown! 5-Minute Workout Timer with Music  Cool Audio Visual Effect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35069" y="4673800"/>
            <a:ext cx="236931" cy="213945"/>
          </a:xfrm>
          <a:prstGeom prst="rect">
            <a:avLst/>
          </a:prstGeom>
        </p:spPr>
      </p:pic>
    </p:spTree>
    <p:extLst>
      <p:ext uri="{BB962C8B-B14F-4D97-AF65-F5344CB8AC3E}">
        <p14:creationId xmlns:p14="http://schemas.microsoft.com/office/powerpoint/2010/main" val="4920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97409-C1F9-B3E2-5E28-B219D00767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7946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8;p30">
            <a:extLst>
              <a:ext uri="{FF2B5EF4-FFF2-40B4-BE49-F238E27FC236}">
                <a16:creationId xmlns:a16="http://schemas.microsoft.com/office/drawing/2014/main" id="{18467CFC-6FA3-2432-AE74-C2D98A457668}"/>
              </a:ext>
            </a:extLst>
          </p:cNvPr>
          <p:cNvSpPr txBox="1">
            <a:spLocks noGrp="1"/>
          </p:cNvSpPr>
          <p:nvPr>
            <p:ph type="title"/>
          </p:nvPr>
        </p:nvSpPr>
        <p:spPr>
          <a:xfrm>
            <a:off x="1836538" y="662323"/>
            <a:ext cx="5470924" cy="572700"/>
          </a:xfrm>
          <a:prstGeom prst="rect">
            <a:avLst/>
          </a:prstGeom>
        </p:spPr>
        <p:txBody>
          <a:bodyPr spcFirstLastPara="1" wrap="square" lIns="91425" tIns="91425" rIns="91425" bIns="91425" anchor="t" anchorCtr="0">
            <a:noAutofit/>
          </a:bodyPr>
          <a:lstStyle/>
          <a:p>
            <a:pPr lvl="0"/>
            <a:r>
              <a:rPr lang="en-IN" sz="3600" b="1" dirty="0">
                <a:latin typeface="Cambria" panose="02040503050406030204" pitchFamily="18" charset="0"/>
                <a:ea typeface="Cambria" panose="02040503050406030204" pitchFamily="18" charset="0"/>
              </a:rPr>
              <a:t>Attendance System</a:t>
            </a:r>
            <a:endParaRPr lang="en-IN" sz="3600" b="1" dirty="0">
              <a:solidFill>
                <a:schemeClr val="dk1"/>
              </a:solidFill>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BF3D5EB2-1693-3D7D-B228-2402F4AD81E4}"/>
              </a:ext>
            </a:extLst>
          </p:cNvPr>
          <p:cNvSpPr/>
          <p:nvPr/>
        </p:nvSpPr>
        <p:spPr>
          <a:xfrm>
            <a:off x="360728" y="1630251"/>
            <a:ext cx="5546424" cy="3139321"/>
          </a:xfrm>
          <a:prstGeom prst="rect">
            <a:avLst/>
          </a:prstGeom>
        </p:spPr>
        <p:txBody>
          <a:bodyPr wrap="square">
            <a:spAutoFit/>
          </a:bodyPr>
          <a:lstStyle/>
          <a:p>
            <a:pPr marL="285750" indent="-285750" algn="just">
              <a:buFont typeface="Arial" panose="020B0604020202020204" pitchFamily="34" charset="0"/>
              <a:buChar char="•"/>
            </a:pPr>
            <a:r>
              <a:rPr lang="en-US" altLang="ko-KR" sz="1800" dirty="0">
                <a:solidFill>
                  <a:schemeClr val="tx1"/>
                </a:solidFill>
                <a:latin typeface="Barlow" panose="00000500000000000000" pitchFamily="2" charset="0"/>
                <a:cs typeface="Arial" pitchFamily="34" charset="0"/>
              </a:rPr>
              <a:t>Face recognition is a method of identifying or verifying the identity of an individual using their face. Face recognition systems can be used to identify people in photos, video, or in real-time.</a:t>
            </a:r>
          </a:p>
          <a:p>
            <a:pPr marL="285750" indent="-285750" algn="just">
              <a:buFont typeface="Arial" panose="020B0604020202020204" pitchFamily="34" charset="0"/>
              <a:buChar char="•"/>
            </a:pPr>
            <a:endParaRPr lang="en-US" altLang="ko-KR" sz="1800" dirty="0">
              <a:solidFill>
                <a:schemeClr val="tx1"/>
              </a:solidFill>
              <a:latin typeface="Barlow" panose="00000500000000000000" pitchFamily="2" charset="0"/>
              <a:cs typeface="Arial" pitchFamily="34" charset="0"/>
            </a:endParaRPr>
          </a:p>
          <a:p>
            <a:pPr marL="285750" indent="-285750" algn="just">
              <a:buFont typeface="Arial" panose="020B0604020202020204" pitchFamily="34" charset="0"/>
              <a:buChar char="•"/>
            </a:pPr>
            <a:r>
              <a:rPr lang="en-US" altLang="ko-KR" sz="1800" dirty="0">
                <a:solidFill>
                  <a:schemeClr val="tx1"/>
                </a:solidFill>
                <a:latin typeface="Barlow" panose="00000500000000000000" pitchFamily="2" charset="0"/>
                <a:cs typeface="Arial" pitchFamily="34" charset="0"/>
              </a:rPr>
              <a:t>The attendance system will track employee location, time of clocking/out, and the report recorded. The attendance system will then process the data, to produce timesheet reports, lateness reports, absence reports, task and request reports.</a:t>
            </a:r>
          </a:p>
          <a:p>
            <a:pPr marL="285750" indent="-285750" algn="just">
              <a:buFont typeface="Arial" panose="020B0604020202020204" pitchFamily="34" charset="0"/>
              <a:buChar char="•"/>
            </a:pPr>
            <a:endParaRPr lang="en-US" altLang="ko-KR" sz="1800" dirty="0">
              <a:solidFill>
                <a:schemeClr val="tx1"/>
              </a:solidFill>
              <a:latin typeface="Cambria" panose="02040503050406030204" pitchFamily="18" charset="0"/>
              <a:ea typeface="Cambria" panose="02040503050406030204" pitchFamily="18" charset="0"/>
              <a:cs typeface="Arial" pitchFamily="34" charset="0"/>
            </a:endParaRPr>
          </a:p>
        </p:txBody>
      </p:sp>
      <p:pic>
        <p:nvPicPr>
          <p:cNvPr id="3" name="Picture 2" descr="Facial recognition concept with male face Vector Image">
            <a:extLst>
              <a:ext uri="{FF2B5EF4-FFF2-40B4-BE49-F238E27FC236}">
                <a16:creationId xmlns:a16="http://schemas.microsoft.com/office/drawing/2014/main" id="{3A928D71-171D-BCA2-FA23-39107B1975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01"/>
          <a:stretch/>
        </p:blipFill>
        <p:spPr bwMode="auto">
          <a:xfrm>
            <a:off x="6445179" y="2048038"/>
            <a:ext cx="1944995" cy="191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054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8;p30">
            <a:extLst>
              <a:ext uri="{FF2B5EF4-FFF2-40B4-BE49-F238E27FC236}">
                <a16:creationId xmlns:a16="http://schemas.microsoft.com/office/drawing/2014/main" id="{18467CFC-6FA3-2432-AE74-C2D98A457668}"/>
              </a:ext>
            </a:extLst>
          </p:cNvPr>
          <p:cNvSpPr txBox="1">
            <a:spLocks noGrp="1"/>
          </p:cNvSpPr>
          <p:nvPr>
            <p:ph type="title"/>
          </p:nvPr>
        </p:nvSpPr>
        <p:spPr>
          <a:xfrm>
            <a:off x="1091689" y="64709"/>
            <a:ext cx="7316815" cy="572700"/>
          </a:xfrm>
          <a:prstGeom prst="rect">
            <a:avLst/>
          </a:prstGeom>
        </p:spPr>
        <p:txBody>
          <a:bodyPr spcFirstLastPara="1" wrap="square" lIns="91425" tIns="91425" rIns="91425" bIns="91425" anchor="t" anchorCtr="0">
            <a:noAutofit/>
          </a:bodyPr>
          <a:lstStyle/>
          <a:p>
            <a:pPr lvl="0"/>
            <a:r>
              <a:rPr lang="en-IN" sz="3600" b="1" dirty="0">
                <a:latin typeface="Cambria" panose="02040503050406030204" pitchFamily="18" charset="0"/>
                <a:ea typeface="Cambria" panose="02040503050406030204" pitchFamily="18" charset="0"/>
              </a:rPr>
              <a:t>Support vector machines </a:t>
            </a:r>
            <a:r>
              <a:rPr lang="en-IN" sz="3600" b="1">
                <a:latin typeface="Cambria" panose="02040503050406030204" pitchFamily="18" charset="0"/>
                <a:ea typeface="Cambria" panose="02040503050406030204" pitchFamily="18" charset="0"/>
              </a:rPr>
              <a:t>(</a:t>
            </a:r>
            <a:r>
              <a:rPr lang="en-IN" sz="3600" b="1" smtClean="0">
                <a:latin typeface="Cambria" panose="02040503050406030204" pitchFamily="18" charset="0"/>
                <a:ea typeface="Cambria" panose="02040503050406030204" pitchFamily="18" charset="0"/>
              </a:rPr>
              <a:t>SVM) </a:t>
            </a:r>
            <a:endParaRPr lang="en-IN" sz="3600" b="1" dirty="0">
              <a:solidFill>
                <a:schemeClr val="dk1"/>
              </a:solidFill>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BF3D5EB2-1693-3D7D-B228-2402F4AD81E4}"/>
              </a:ext>
            </a:extLst>
          </p:cNvPr>
          <p:cNvSpPr/>
          <p:nvPr/>
        </p:nvSpPr>
        <p:spPr>
          <a:xfrm>
            <a:off x="226722" y="833593"/>
            <a:ext cx="6220225" cy="4185761"/>
          </a:xfrm>
          <a:prstGeom prst="rect">
            <a:avLst/>
          </a:prstGeom>
        </p:spPr>
        <p:txBody>
          <a:bodyPr wrap="square">
            <a:spAutoFit/>
          </a:bodyPr>
          <a:lstStyle/>
          <a:p>
            <a:pPr marL="342900" indent="-342900" algn="just">
              <a:buFont typeface="Arial" panose="020B0604020202020204" pitchFamily="34" charset="0"/>
              <a:buChar char="•"/>
            </a:pPr>
            <a:r>
              <a:rPr lang="en-US" altLang="ko-KR" dirty="0">
                <a:solidFill>
                  <a:schemeClr val="tx1"/>
                </a:solidFill>
                <a:latin typeface="Barlow" panose="00000500000000000000" pitchFamily="2" charset="0"/>
                <a:cs typeface="Arial" pitchFamily="34" charset="0"/>
              </a:rPr>
              <a:t>Support vector machines (SVMs) are powerful yet flexible supervised machine learning algorithms which are used both for classification and regression.</a:t>
            </a:r>
          </a:p>
          <a:p>
            <a:pPr marL="342900" indent="-342900" algn="just">
              <a:buFont typeface="Arial" panose="020B0604020202020204" pitchFamily="34" charset="0"/>
              <a:buChar char="•"/>
            </a:pPr>
            <a:endParaRPr lang="en-US" altLang="ko-KR" dirty="0">
              <a:solidFill>
                <a:schemeClr val="tx1"/>
              </a:solidFill>
              <a:latin typeface="Barlow" panose="00000500000000000000" pitchFamily="2" charset="0"/>
              <a:cs typeface="Arial" pitchFamily="34" charset="0"/>
            </a:endParaRPr>
          </a:p>
          <a:p>
            <a:pPr marL="342900" indent="-342900" algn="just">
              <a:buFont typeface="Arial" panose="020B0604020202020204" pitchFamily="34" charset="0"/>
              <a:buChar char="•"/>
            </a:pPr>
            <a:r>
              <a:rPr lang="en-US" altLang="ko-KR" dirty="0">
                <a:solidFill>
                  <a:schemeClr val="tx1"/>
                </a:solidFill>
                <a:latin typeface="Barlow" panose="00000500000000000000" pitchFamily="2" charset="0"/>
                <a:cs typeface="Arial" pitchFamily="34" charset="0"/>
              </a:rPr>
              <a:t> The goal of SVM is to divide the datasets into classes to find a maximum marginal hyperplane (MMH).</a:t>
            </a:r>
          </a:p>
          <a:p>
            <a:pPr marL="342900" indent="-342900" algn="just">
              <a:buFont typeface="Arial" panose="020B0604020202020204" pitchFamily="34" charset="0"/>
              <a:buChar char="•"/>
            </a:pPr>
            <a:endParaRPr lang="en-US" altLang="ko-KR" dirty="0">
              <a:solidFill>
                <a:schemeClr val="tx1"/>
              </a:solidFill>
              <a:latin typeface="Barlow" panose="00000500000000000000" pitchFamily="2" charset="0"/>
              <a:cs typeface="Arial" pitchFamily="34" charset="0"/>
            </a:endParaRPr>
          </a:p>
          <a:p>
            <a:pPr marL="342900" indent="-342900" algn="just">
              <a:buFont typeface="Arial" panose="020B0604020202020204" pitchFamily="34" charset="0"/>
              <a:buChar char="•"/>
            </a:pPr>
            <a:endParaRPr lang="en-US" altLang="ko-KR" dirty="0">
              <a:solidFill>
                <a:schemeClr val="tx1"/>
              </a:solidFill>
              <a:latin typeface="Barlow" panose="00000500000000000000" pitchFamily="2" charset="0"/>
              <a:cs typeface="Arial" pitchFamily="34" charset="0"/>
            </a:endParaRPr>
          </a:p>
          <a:p>
            <a:pPr marL="342900" indent="-342900" algn="just">
              <a:buFont typeface="Arial" panose="020B0604020202020204" pitchFamily="34" charset="0"/>
              <a:buChar char="•"/>
            </a:pPr>
            <a:r>
              <a:rPr lang="en-US" altLang="ko-KR" dirty="0">
                <a:solidFill>
                  <a:schemeClr val="tx1"/>
                </a:solidFill>
                <a:latin typeface="Barlow" panose="00000500000000000000" pitchFamily="2" charset="0"/>
                <a:cs typeface="Arial" pitchFamily="34" charset="0"/>
              </a:rPr>
              <a:t>Support Vectors − Datapoints that are closest to the hyperplane is called support vectors. Separating line will be defined with the help of these data points.</a:t>
            </a:r>
          </a:p>
          <a:p>
            <a:pPr marL="342900" indent="-342900" algn="just">
              <a:buFont typeface="Arial" panose="020B0604020202020204" pitchFamily="34" charset="0"/>
              <a:buChar char="•"/>
            </a:pPr>
            <a:endParaRPr lang="en-US" altLang="ko-KR" dirty="0">
              <a:solidFill>
                <a:schemeClr val="tx1"/>
              </a:solidFill>
              <a:latin typeface="Barlow" panose="00000500000000000000" pitchFamily="2" charset="0"/>
              <a:cs typeface="Arial" pitchFamily="34" charset="0"/>
            </a:endParaRPr>
          </a:p>
          <a:p>
            <a:pPr marL="342900" indent="-342900" algn="just">
              <a:buFont typeface="Arial" panose="020B0604020202020204" pitchFamily="34" charset="0"/>
              <a:buChar char="•"/>
            </a:pPr>
            <a:r>
              <a:rPr lang="en-US" altLang="ko-KR" dirty="0">
                <a:solidFill>
                  <a:schemeClr val="tx1"/>
                </a:solidFill>
                <a:latin typeface="Barlow" panose="00000500000000000000" pitchFamily="2" charset="0"/>
                <a:cs typeface="Arial" pitchFamily="34" charset="0"/>
              </a:rPr>
              <a:t>Hyperplane − As we can see in the above diagram, it is a decision plane or space which is divided between a set of objects having different classes.</a:t>
            </a:r>
          </a:p>
          <a:p>
            <a:pPr marL="342900" indent="-342900" algn="just">
              <a:buFont typeface="Arial" panose="020B0604020202020204" pitchFamily="34" charset="0"/>
              <a:buChar char="•"/>
            </a:pPr>
            <a:endParaRPr lang="en-US" altLang="ko-KR" dirty="0">
              <a:solidFill>
                <a:schemeClr val="tx1"/>
              </a:solidFill>
              <a:latin typeface="Barlow" panose="00000500000000000000" pitchFamily="2" charset="0"/>
              <a:cs typeface="Arial" pitchFamily="34" charset="0"/>
            </a:endParaRPr>
          </a:p>
          <a:p>
            <a:pPr marL="342900" indent="-342900" algn="just">
              <a:buFont typeface="Arial" panose="020B0604020202020204" pitchFamily="34" charset="0"/>
              <a:buChar char="•"/>
            </a:pPr>
            <a:r>
              <a:rPr lang="en-US" altLang="ko-KR" dirty="0">
                <a:solidFill>
                  <a:schemeClr val="tx1"/>
                </a:solidFill>
                <a:latin typeface="Barlow" panose="00000500000000000000" pitchFamily="2" charset="0"/>
                <a:cs typeface="Arial" pitchFamily="34" charset="0"/>
              </a:rPr>
              <a:t>Margin − It may be defined as the gap between two lines on the closet data points of different classes. It can be calculated as the perpendicular distance from the line to the support vectors. Large margin is considered as a good margin and small margin is considered as a bad margin.</a:t>
            </a:r>
          </a:p>
        </p:txBody>
      </p:sp>
      <p:pic>
        <p:nvPicPr>
          <p:cNvPr id="2" name="Picture 1" descr="Working of SVM">
            <a:extLst>
              <a:ext uri="{FF2B5EF4-FFF2-40B4-BE49-F238E27FC236}">
                <a16:creationId xmlns:a16="http://schemas.microsoft.com/office/drawing/2014/main" id="{D1FDE25B-9D1D-3898-C28E-681BC14082D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6947" y="1844401"/>
            <a:ext cx="261937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4C146499-8A31-0851-5E2F-C394042A1B9B}"/>
              </a:ext>
            </a:extLst>
          </p:cNvPr>
          <p:cNvSpPr/>
          <p:nvPr/>
        </p:nvSpPr>
        <p:spPr>
          <a:xfrm>
            <a:off x="2643806" y="194842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Pre-processing-</a:t>
            </a:r>
          </a:p>
          <a:p>
            <a:pPr algn="ctr"/>
            <a:r>
              <a:rPr lang="en-IN" dirty="0">
                <a:latin typeface="Squada One" panose="02000000000000000000" pitchFamily="2" charset="0"/>
              </a:rPr>
              <a:t>Face Detection</a:t>
            </a:r>
          </a:p>
        </p:txBody>
      </p:sp>
      <p:sp>
        <p:nvSpPr>
          <p:cNvPr id="5" name="Rounded Rectangle 6">
            <a:extLst>
              <a:ext uri="{FF2B5EF4-FFF2-40B4-BE49-F238E27FC236}">
                <a16:creationId xmlns:a16="http://schemas.microsoft.com/office/drawing/2014/main" id="{DD25E08F-82B1-7339-2B94-BED90C0BB55A}"/>
              </a:ext>
            </a:extLst>
          </p:cNvPr>
          <p:cNvSpPr/>
          <p:nvPr/>
        </p:nvSpPr>
        <p:spPr>
          <a:xfrm>
            <a:off x="4528486" y="194842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Squada One" panose="02000000000000000000" pitchFamily="2" charset="0"/>
              </a:rPr>
              <a:t>Pre-Processing – 128-D embedding for ML</a:t>
            </a:r>
          </a:p>
        </p:txBody>
      </p:sp>
      <p:sp>
        <p:nvSpPr>
          <p:cNvPr id="6" name="Rounded Rectangle 7">
            <a:extLst>
              <a:ext uri="{FF2B5EF4-FFF2-40B4-BE49-F238E27FC236}">
                <a16:creationId xmlns:a16="http://schemas.microsoft.com/office/drawing/2014/main" id="{662C049A-6740-1C85-598B-E0499F364E84}"/>
              </a:ext>
            </a:extLst>
          </p:cNvPr>
          <p:cNvSpPr/>
          <p:nvPr/>
        </p:nvSpPr>
        <p:spPr>
          <a:xfrm>
            <a:off x="6413166" y="194842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Training – ML - SVM</a:t>
            </a:r>
          </a:p>
        </p:txBody>
      </p:sp>
      <p:sp>
        <p:nvSpPr>
          <p:cNvPr id="7" name="Rounded Rectangle 8">
            <a:extLst>
              <a:ext uri="{FF2B5EF4-FFF2-40B4-BE49-F238E27FC236}">
                <a16:creationId xmlns:a16="http://schemas.microsoft.com/office/drawing/2014/main" id="{66203EDD-AEF3-CBDE-5B96-562159C48BD6}"/>
              </a:ext>
            </a:extLst>
          </p:cNvPr>
          <p:cNvSpPr/>
          <p:nvPr/>
        </p:nvSpPr>
        <p:spPr>
          <a:xfrm>
            <a:off x="759126" y="195858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quada One" panose="02000000000000000000" pitchFamily="2" charset="0"/>
              </a:rPr>
              <a:t>Dataset Creation</a:t>
            </a:r>
          </a:p>
          <a:p>
            <a:pPr algn="ctr"/>
            <a:r>
              <a:rPr lang="en-US" sz="1200" dirty="0">
                <a:latin typeface="Squada One" panose="02000000000000000000" pitchFamily="2" charset="0"/>
              </a:rPr>
              <a:t>With CSV name &amp; </a:t>
            </a:r>
            <a:r>
              <a:rPr lang="en-US" sz="1200" dirty="0" err="1">
                <a:latin typeface="Squada One" panose="02000000000000000000" pitchFamily="2" charset="0"/>
              </a:rPr>
              <a:t>Rollno</a:t>
            </a:r>
            <a:endParaRPr lang="en-US" sz="1200" dirty="0">
              <a:latin typeface="Squada One" panose="02000000000000000000" pitchFamily="2" charset="0"/>
            </a:endParaRPr>
          </a:p>
        </p:txBody>
      </p:sp>
      <p:sp>
        <p:nvSpPr>
          <p:cNvPr id="8" name="Rounded Rectangle 9">
            <a:extLst>
              <a:ext uri="{FF2B5EF4-FFF2-40B4-BE49-F238E27FC236}">
                <a16:creationId xmlns:a16="http://schemas.microsoft.com/office/drawing/2014/main" id="{5924788E-489F-ACB8-AA8D-741E9831B2E8}"/>
              </a:ext>
            </a:extLst>
          </p:cNvPr>
          <p:cNvSpPr/>
          <p:nvPr/>
        </p:nvSpPr>
        <p:spPr>
          <a:xfrm>
            <a:off x="1556686" y="365530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Load Model, LE &amp; CSV </a:t>
            </a:r>
          </a:p>
        </p:txBody>
      </p:sp>
      <p:sp>
        <p:nvSpPr>
          <p:cNvPr id="9" name="Rounded Rectangle 10">
            <a:extLst>
              <a:ext uri="{FF2B5EF4-FFF2-40B4-BE49-F238E27FC236}">
                <a16:creationId xmlns:a16="http://schemas.microsoft.com/office/drawing/2014/main" id="{7B9E2C40-52A0-8559-9E68-F307DCAE52F8}"/>
              </a:ext>
            </a:extLst>
          </p:cNvPr>
          <p:cNvSpPr/>
          <p:nvPr/>
        </p:nvSpPr>
        <p:spPr>
          <a:xfrm>
            <a:off x="3441366" y="365530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Pre-process frame from Camera</a:t>
            </a:r>
          </a:p>
        </p:txBody>
      </p:sp>
      <p:sp>
        <p:nvSpPr>
          <p:cNvPr id="10" name="Rounded Rectangle 11">
            <a:extLst>
              <a:ext uri="{FF2B5EF4-FFF2-40B4-BE49-F238E27FC236}">
                <a16:creationId xmlns:a16="http://schemas.microsoft.com/office/drawing/2014/main" id="{D39A7777-34A1-3C04-DE0B-A65D8FFAB237}"/>
              </a:ext>
            </a:extLst>
          </p:cNvPr>
          <p:cNvSpPr/>
          <p:nvPr/>
        </p:nvSpPr>
        <p:spPr>
          <a:xfrm>
            <a:off x="5326046" y="3655302"/>
            <a:ext cx="1595120" cy="61645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quada One" panose="02000000000000000000" pitchFamily="2" charset="0"/>
              </a:rPr>
              <a:t>Classification</a:t>
            </a:r>
          </a:p>
        </p:txBody>
      </p:sp>
      <p:cxnSp>
        <p:nvCxnSpPr>
          <p:cNvPr id="11" name="Straight Arrow Connector 10">
            <a:extLst>
              <a:ext uri="{FF2B5EF4-FFF2-40B4-BE49-F238E27FC236}">
                <a16:creationId xmlns:a16="http://schemas.microsoft.com/office/drawing/2014/main" id="{DE5F395B-94DA-8926-23BE-2EEB5B2F0B70}"/>
              </a:ext>
            </a:extLst>
          </p:cNvPr>
          <p:cNvCxnSpPr>
            <a:stCxn id="7" idx="3"/>
            <a:endCxn id="4" idx="1"/>
          </p:cNvCxnSpPr>
          <p:nvPr/>
        </p:nvCxnSpPr>
        <p:spPr>
          <a:xfrm flipV="1">
            <a:off x="2354246" y="2256647"/>
            <a:ext cx="28956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25C09705-FC45-E7B5-1261-2BB04EA1CA89}"/>
              </a:ext>
            </a:extLst>
          </p:cNvPr>
          <p:cNvCxnSpPr/>
          <p:nvPr/>
        </p:nvCxnSpPr>
        <p:spPr>
          <a:xfrm flipV="1">
            <a:off x="4229661" y="2246487"/>
            <a:ext cx="28956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B40F96D-F117-1532-6F1F-FB544B318B32}"/>
              </a:ext>
            </a:extLst>
          </p:cNvPr>
          <p:cNvCxnSpPr/>
          <p:nvPr/>
        </p:nvCxnSpPr>
        <p:spPr>
          <a:xfrm flipV="1">
            <a:off x="6132871" y="2266807"/>
            <a:ext cx="28956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Elbow Connector 16">
            <a:extLst>
              <a:ext uri="{FF2B5EF4-FFF2-40B4-BE49-F238E27FC236}">
                <a16:creationId xmlns:a16="http://schemas.microsoft.com/office/drawing/2014/main" id="{D926F1B7-2FFC-26CD-6392-620B2BF5D6EF}"/>
              </a:ext>
            </a:extLst>
          </p:cNvPr>
          <p:cNvCxnSpPr>
            <a:stCxn id="6" idx="3"/>
            <a:endCxn id="8" idx="1"/>
          </p:cNvCxnSpPr>
          <p:nvPr/>
        </p:nvCxnSpPr>
        <p:spPr>
          <a:xfrm flipH="1">
            <a:off x="1556686" y="2256647"/>
            <a:ext cx="6451600" cy="1706880"/>
          </a:xfrm>
          <a:prstGeom prst="bentConnector5">
            <a:avLst>
              <a:gd name="adj1" fmla="val -3543"/>
              <a:gd name="adj2" fmla="val 50000"/>
              <a:gd name="adj3" fmla="val 103543"/>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5126CA47-C3BE-C21A-01B8-88F981C0B9B0}"/>
              </a:ext>
            </a:extLst>
          </p:cNvPr>
          <p:cNvCxnSpPr>
            <a:stCxn id="8" idx="3"/>
            <a:endCxn id="9" idx="1"/>
          </p:cNvCxnSpPr>
          <p:nvPr/>
        </p:nvCxnSpPr>
        <p:spPr>
          <a:xfrm>
            <a:off x="3151806" y="3963527"/>
            <a:ext cx="2895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DF52FE9-0BCC-34FF-06E3-DCE2D44A79EB}"/>
              </a:ext>
            </a:extLst>
          </p:cNvPr>
          <p:cNvCxnSpPr>
            <a:stCxn id="9" idx="3"/>
            <a:endCxn id="10" idx="1"/>
          </p:cNvCxnSpPr>
          <p:nvPr/>
        </p:nvCxnSpPr>
        <p:spPr>
          <a:xfrm>
            <a:off x="5036486" y="3963527"/>
            <a:ext cx="2895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Google Shape;318;p30">
            <a:extLst>
              <a:ext uri="{FF2B5EF4-FFF2-40B4-BE49-F238E27FC236}">
                <a16:creationId xmlns:a16="http://schemas.microsoft.com/office/drawing/2014/main" id="{9DA8CBAC-16C8-50D6-8112-4F3828ECD68B}"/>
              </a:ext>
            </a:extLst>
          </p:cNvPr>
          <p:cNvSpPr txBox="1">
            <a:spLocks noGrp="1"/>
          </p:cNvSpPr>
          <p:nvPr>
            <p:ph type="title"/>
          </p:nvPr>
        </p:nvSpPr>
        <p:spPr>
          <a:xfrm>
            <a:off x="759126" y="504575"/>
            <a:ext cx="7625748" cy="740901"/>
          </a:xfrm>
          <a:prstGeom prst="rect">
            <a:avLst/>
          </a:prstGeom>
        </p:spPr>
        <p:txBody>
          <a:bodyPr spcFirstLastPara="1" wrap="square" lIns="91425" tIns="91425" rIns="91425" bIns="91425" anchor="t" anchorCtr="0">
            <a:noAutofit/>
          </a:bodyPr>
          <a:lstStyle/>
          <a:p>
            <a:pPr lvl="0"/>
            <a:r>
              <a:rPr lang="en-IN" b="1" dirty="0">
                <a:latin typeface="Cambria" panose="02040503050406030204" pitchFamily="18" charset="0"/>
                <a:ea typeface="Cambria" panose="02040503050406030204" pitchFamily="18" charset="0"/>
              </a:rPr>
              <a:t>Block Diagram – Workflow</a:t>
            </a:r>
            <a:endParaRPr b="1" dirty="0">
              <a:solidFill>
                <a:schemeClr val="dk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28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50;p44">
            <a:extLst>
              <a:ext uri="{FF2B5EF4-FFF2-40B4-BE49-F238E27FC236}">
                <a16:creationId xmlns:a16="http://schemas.microsoft.com/office/drawing/2014/main" id="{FE54CBEB-7028-000F-464A-18210BAA0727}"/>
              </a:ext>
            </a:extLst>
          </p:cNvPr>
          <p:cNvSpPr txBox="1">
            <a:spLocks noGrp="1"/>
          </p:cNvSpPr>
          <p:nvPr/>
        </p:nvSpPr>
        <p:spPr>
          <a:xfrm>
            <a:off x="1051349" y="642889"/>
            <a:ext cx="7041302" cy="1007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Fira Sans Condensed ExtraBold"/>
              <a:buNone/>
              <a:defRPr sz="96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pPr marL="0" lvl="0" indent="0" algn="ctr" rtl="0">
              <a:spcBef>
                <a:spcPts val="0"/>
              </a:spcBef>
              <a:spcAft>
                <a:spcPts val="0"/>
              </a:spcAft>
              <a:buNone/>
            </a:pPr>
            <a:r>
              <a:rPr lang="en" sz="5400" b="1" dirty="0">
                <a:solidFill>
                  <a:schemeClr val="accent3"/>
                </a:solidFill>
                <a:latin typeface="Cambria" panose="02040503050406030204" pitchFamily="18" charset="0"/>
                <a:ea typeface="Cambria" panose="02040503050406030204" pitchFamily="18" charset="0"/>
              </a:rPr>
              <a:t>Installing Libraries</a:t>
            </a:r>
            <a:endParaRPr sz="5400" b="1" dirty="0">
              <a:solidFill>
                <a:schemeClr val="accent3"/>
              </a:solidFill>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FBA2659A-14A2-8A1F-AFBE-6E27C963F58F}"/>
              </a:ext>
            </a:extLst>
          </p:cNvPr>
          <p:cNvSpPr/>
          <p:nvPr/>
        </p:nvSpPr>
        <p:spPr>
          <a:xfrm>
            <a:off x="1771393" y="2055021"/>
            <a:ext cx="5601213" cy="707886"/>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2000" dirty="0">
                <a:solidFill>
                  <a:srgbClr val="002060"/>
                </a:solidFill>
                <a:latin typeface="Squada One" panose="02000000000000000000" charset="0"/>
              </a:rPr>
              <a:t>PyQt5: </a:t>
            </a:r>
            <a:r>
              <a:rPr lang="en-US" altLang="ko-KR" sz="2000" b="1" dirty="0">
                <a:solidFill>
                  <a:schemeClr val="tx1">
                    <a:lumMod val="75000"/>
                    <a:lumOff val="25000"/>
                  </a:schemeClr>
                </a:solidFill>
                <a:latin typeface="Squada One" panose="02000000000000000000" pitchFamily="2" charset="0"/>
              </a:rPr>
              <a:t>pip install </a:t>
            </a:r>
            <a:r>
              <a:rPr lang="en-US" altLang="ko-KR" sz="2000" b="1" dirty="0" err="1">
                <a:solidFill>
                  <a:schemeClr val="tx1">
                    <a:lumMod val="75000"/>
                    <a:lumOff val="25000"/>
                  </a:schemeClr>
                </a:solidFill>
                <a:latin typeface="Squada One" panose="02000000000000000000" pitchFamily="2" charset="0"/>
              </a:rPr>
              <a:t>sklearn</a:t>
            </a:r>
            <a:r>
              <a:rPr lang="en-US" altLang="ko-KR" sz="2000" b="1" dirty="0">
                <a:solidFill>
                  <a:schemeClr val="tx1">
                    <a:lumMod val="75000"/>
                    <a:lumOff val="25000"/>
                  </a:schemeClr>
                </a:solidFill>
                <a:latin typeface="Squada One" panose="02000000000000000000" pitchFamily="2" charset="0"/>
              </a:rPr>
              <a:t> ; pip install scikit-learn</a:t>
            </a:r>
          </a:p>
          <a:p>
            <a:endParaRPr lang="en-US" altLang="ko-KR" sz="2000" b="1" dirty="0">
              <a:solidFill>
                <a:schemeClr val="tx1">
                  <a:lumMod val="75000"/>
                  <a:lumOff val="25000"/>
                </a:schemeClr>
              </a:solidFill>
              <a:latin typeface="Squada One" panose="02000000000000000000" pitchFamily="2" charset="0"/>
            </a:endParaRPr>
          </a:p>
        </p:txBody>
      </p:sp>
      <p:pic>
        <p:nvPicPr>
          <p:cNvPr id="7" name="Picture 6">
            <a:extLst>
              <a:ext uri="{FF2B5EF4-FFF2-40B4-BE49-F238E27FC236}">
                <a16:creationId xmlns:a16="http://schemas.microsoft.com/office/drawing/2014/main" id="{C92A9CDB-D04A-7F53-7825-719DDD7E03D3}"/>
              </a:ext>
            </a:extLst>
          </p:cNvPr>
          <p:cNvPicPr>
            <a:picLocks noChangeAspect="1"/>
          </p:cNvPicPr>
          <p:nvPr/>
        </p:nvPicPr>
        <p:blipFill>
          <a:blip r:embed="rId2"/>
          <a:stretch>
            <a:fillRect/>
          </a:stretch>
        </p:blipFill>
        <p:spPr>
          <a:xfrm>
            <a:off x="1882663" y="2889865"/>
            <a:ext cx="5570435" cy="1218242"/>
          </a:xfrm>
          <a:prstGeom prst="rect">
            <a:avLst/>
          </a:prstGeom>
        </p:spPr>
      </p:pic>
    </p:spTree>
    <p:extLst>
      <p:ext uri="{BB962C8B-B14F-4D97-AF65-F5344CB8AC3E}">
        <p14:creationId xmlns:p14="http://schemas.microsoft.com/office/powerpoint/2010/main" val="882273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7BE227-6EA7-7142-6048-E505A3C5AEEC}"/>
              </a:ext>
            </a:extLst>
          </p:cNvPr>
          <p:cNvSpPr txBox="1"/>
          <p:nvPr/>
        </p:nvSpPr>
        <p:spPr>
          <a:xfrm>
            <a:off x="584022" y="1751337"/>
            <a:ext cx="7504162" cy="584775"/>
          </a:xfrm>
          <a:prstGeom prst="rect">
            <a:avLst/>
          </a:prstGeom>
          <a:noFill/>
        </p:spPr>
        <p:txBody>
          <a:bodyPr wrap="square">
            <a:spAutoFit/>
          </a:bodyPr>
          <a:lstStyle/>
          <a:p>
            <a:r>
              <a:rPr lang="en-IN" sz="3200" b="1" dirty="0">
                <a:solidFill>
                  <a:schemeClr val="tx1"/>
                </a:solidFill>
                <a:latin typeface="Cambria" panose="02040503050406030204" pitchFamily="18" charset="0"/>
                <a:ea typeface="Cambria" panose="02040503050406030204" pitchFamily="18" charset="0"/>
              </a:rPr>
              <a:t>Join our </a:t>
            </a:r>
            <a:r>
              <a:rPr lang="en-IN" sz="3200" b="1" dirty="0">
                <a:solidFill>
                  <a:srgbClr val="FF0000"/>
                </a:solidFill>
                <a:latin typeface="Cambria" panose="02040503050406030204" pitchFamily="18" charset="0"/>
                <a:ea typeface="Cambria" panose="02040503050406030204" pitchFamily="18" charset="0"/>
              </a:rPr>
              <a:t>What’s app Community group</a:t>
            </a:r>
          </a:p>
        </p:txBody>
      </p:sp>
      <p:sp>
        <p:nvSpPr>
          <p:cNvPr id="6" name="TextBox 5">
            <a:extLst>
              <a:ext uri="{FF2B5EF4-FFF2-40B4-BE49-F238E27FC236}">
                <a16:creationId xmlns:a16="http://schemas.microsoft.com/office/drawing/2014/main" id="{B24B8992-D761-921A-FB45-B1F7BEF87C73}"/>
              </a:ext>
            </a:extLst>
          </p:cNvPr>
          <p:cNvSpPr txBox="1"/>
          <p:nvPr/>
        </p:nvSpPr>
        <p:spPr>
          <a:xfrm>
            <a:off x="1287608" y="2721426"/>
            <a:ext cx="6096990" cy="584775"/>
          </a:xfrm>
          <a:prstGeom prst="rect">
            <a:avLst/>
          </a:prstGeom>
          <a:noFill/>
        </p:spPr>
        <p:txBody>
          <a:bodyPr wrap="square">
            <a:spAutoFit/>
          </a:bodyPr>
          <a:lstStyle/>
          <a:p>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novitech</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research</a:t>
            </a:r>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and</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development</a:t>
            </a:r>
            <a:endParaRPr lang="en-IN" sz="3200" b="1" dirty="0">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8" name="Picture 7">
            <a:extLst>
              <a:ext uri="{FF2B5EF4-FFF2-40B4-BE49-F238E27FC236}">
                <a16:creationId xmlns:a16="http://schemas.microsoft.com/office/drawing/2014/main" id="{A925BDAF-ED7B-C265-D64B-58DADA58C222}"/>
              </a:ext>
            </a:extLst>
          </p:cNvPr>
          <p:cNvPicPr>
            <a:picLocks noChangeAspect="1"/>
          </p:cNvPicPr>
          <p:nvPr/>
        </p:nvPicPr>
        <p:blipFill rotWithShape="1">
          <a:blip r:embed="rId2"/>
          <a:srcRect l="28624" t="10456" r="28591" b="12466"/>
          <a:stretch/>
        </p:blipFill>
        <p:spPr>
          <a:xfrm>
            <a:off x="7415316" y="2698129"/>
            <a:ext cx="527587" cy="532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5352FE5-4158-F87E-CD0D-BA503DEBEB43}"/>
              </a:ext>
            </a:extLst>
          </p:cNvPr>
          <p:cNvSpPr txBox="1"/>
          <p:nvPr/>
        </p:nvSpPr>
        <p:spPr>
          <a:xfrm>
            <a:off x="2286511" y="629811"/>
            <a:ext cx="4570979" cy="715581"/>
          </a:xfrm>
          <a:prstGeom prst="rect">
            <a:avLst/>
          </a:prstGeom>
          <a:noFill/>
        </p:spPr>
        <p:txBody>
          <a:bodyPr wrap="square">
            <a:spAutoFit/>
          </a:bodyPr>
          <a:lstStyle/>
          <a:p>
            <a:pPr algn="ctr"/>
            <a:r>
              <a:rPr lang="en-IN" sz="4050" dirty="0">
                <a:solidFill>
                  <a:srgbClr val="FF0000"/>
                </a:solidFill>
                <a:latin typeface="Algerian" panose="04020705040A02060702" pitchFamily="82" charset="0"/>
              </a:rPr>
              <a:t>THANK YOU</a:t>
            </a:r>
            <a:r>
              <a:rPr lang="en-IN" sz="4050" dirty="0">
                <a:latin typeface="Algerian" panose="04020705040A02060702" pitchFamily="82" charset="0"/>
                <a:sym typeface="Wingdings" panose="05000000000000000000" pitchFamily="2" charset="2"/>
              </a:rPr>
              <a:t> </a:t>
            </a:r>
            <a:endParaRPr lang="en-IN" sz="4050" dirty="0">
              <a:latin typeface="Algerian" panose="04020705040A02060702" pitchFamily="82" charset="0"/>
            </a:endParaRPr>
          </a:p>
        </p:txBody>
      </p:sp>
      <p:pic>
        <p:nvPicPr>
          <p:cNvPr id="10" name="Picture 9" descr="Subscribe Button PNG, Subscribe Button Transparent Background - FreeIconsPNG">
            <a:extLst>
              <a:ext uri="{FF2B5EF4-FFF2-40B4-BE49-F238E27FC236}">
                <a16:creationId xmlns:a16="http://schemas.microsoft.com/office/drawing/2014/main" id="{EBC8002F-244E-1227-A1B6-F95F31BF573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0" t="31853" r="730" b="31097"/>
          <a:stretch/>
        </p:blipFill>
        <p:spPr bwMode="auto">
          <a:xfrm>
            <a:off x="3067411" y="3686316"/>
            <a:ext cx="2609588" cy="96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39687F1-35E6-AFAF-439B-0559A50981B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16700" y="3712146"/>
            <a:ext cx="814243" cy="8142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2157A36-321C-AF10-D107-204F670E2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244" y="1773652"/>
            <a:ext cx="668734" cy="67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8990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1875</TotalTime>
  <Words>300</Words>
  <Application>Microsoft Office PowerPoint</Application>
  <PresentationFormat>On-screen Show (16:9)</PresentationFormat>
  <Paragraphs>30</Paragraphs>
  <Slides>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Cambria</vt:lpstr>
      <vt:lpstr>Algerian</vt:lpstr>
      <vt:lpstr>Fredoka One</vt:lpstr>
      <vt:lpstr>Raleway</vt:lpstr>
      <vt:lpstr>Fira Sans Condensed ExtraBold</vt:lpstr>
      <vt:lpstr>Barlow</vt:lpstr>
      <vt:lpstr>Arial</vt:lpstr>
      <vt:lpstr>Wingdings</vt:lpstr>
      <vt:lpstr>Cambria Math</vt:lpstr>
      <vt:lpstr>Squada One</vt:lpstr>
      <vt:lpstr>Retato Slideshow by Slidesgo</vt:lpstr>
      <vt:lpstr>PowerPoint Presentation</vt:lpstr>
      <vt:lpstr>PowerPoint Presentation</vt:lpstr>
      <vt:lpstr>Attendance System</vt:lpstr>
      <vt:lpstr>Support vector machines (SVM) </vt:lpstr>
      <vt:lpstr>Block Diagram – Workflow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 30 Days Challenge</dc:title>
  <cp:lastModifiedBy>Admin</cp:lastModifiedBy>
  <cp:revision>89</cp:revision>
  <dcterms:modified xsi:type="dcterms:W3CDTF">2024-01-22T07:24:18Z</dcterms:modified>
</cp:coreProperties>
</file>